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2" r:id="rId5"/>
  </p:sldMasterIdLst>
  <p:notesMasterIdLst>
    <p:notesMasterId r:id="rId8"/>
  </p:notesMasterIdLst>
  <p:handoutMasterIdLst>
    <p:handoutMasterId r:id="rId9"/>
  </p:handoutMasterIdLst>
  <p:sldIdLst>
    <p:sldId id="2147479606" r:id="rId6"/>
    <p:sldId id="2147479603" r:id="rId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lete this section before publishing" id="{A0252C9D-1D6B-42F9-BA63-F39DC4D8B635}">
          <p14:sldIdLst/>
        </p14:section>
        <p14:section name="Light Mode: Start building your deck" id="{73F8B376-3C83-364D-87C9-B61B8F7D208E}">
          <p14:sldIdLst/>
        </p14:section>
        <p14:section name="Dark Mode: Start building your deck" id="{98E8DB30-5BFA-8440-BCB5-4873FCE34655}">
          <p14:sldIdLst>
            <p14:sldId id="2147479606"/>
            <p14:sldId id="21474796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398"/>
    <a:srgbClr val="FFA38C"/>
    <a:srgbClr val="FFFFFF"/>
    <a:srgbClr val="000000"/>
    <a:srgbClr val="F4F3F5"/>
    <a:srgbClr val="F1EDEA"/>
    <a:srgbClr val="F4F4F7"/>
    <a:srgbClr val="FFF7F4"/>
    <a:srgbClr val="29436F"/>
    <a:srgbClr val="005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6408"/>
  </p:normalViewPr>
  <p:slideViewPr>
    <p:cSldViewPr snapToGrid="0" showGuides="1">
      <p:cViewPr varScale="1">
        <p:scale>
          <a:sx n="137" d="100"/>
          <a:sy n="137" d="100"/>
        </p:scale>
        <p:origin x="960" y="132"/>
      </p:cViewPr>
      <p:guideLst/>
    </p:cSldViewPr>
  </p:slideViewPr>
  <p:outlineViewPr>
    <p:cViewPr>
      <p:scale>
        <a:sx n="33" d="100"/>
        <a:sy n="33" d="100"/>
      </p:scale>
      <p:origin x="0" y="-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8/10/relationships/authors" Target="authors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2/28/2026 11:21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2/28/2026 11:20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E0EB0-A203-F91C-81E6-5EFD6873C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E8C27-04A1-D0AD-50D8-1919DE7DA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C12DE-227D-A51A-97AD-BDE00AA46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Talk Track (30-45 sec)</a:t>
            </a: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SalesPOC</a:t>
            </a:r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reduces friction between operational data and decisions. Instead of hopping between systems, sellers get customer, product, order, and trend insights in one app, with AI-assisted query support. The architecture is enterprise-ready with governance, security, and reusable API contracts.</a:t>
            </a:r>
          </a:p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229E255-D361-8B18-AB2A-002CB95D616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3B793-F3A0-74E3-529B-C9C169D5B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649B2D-274C-E37D-43EE-586962257C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2/28/2026 11:31 AM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A4298-4570-9D19-3D62-A2DB13F11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9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A3A3-C87A-D048-D2C1-9644D2ED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D54A0-FDD8-7862-9C30-6C5E6B1E4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38B3F-8613-441E-286B-2D80189D3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Talk Track (45-60 sec)</a:t>
            </a: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architecture separates concerns cleanly: data stores for transactional and unstructured content, a governed API layer for secure access, and an AI-enabled user experience for natural-language insights. The pattern is reusable across business units and supports both operational reporting and conversational analytics.</a:t>
            </a:r>
          </a:p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3639E11-4EEB-7892-2895-A302708F579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9592C-9F4A-34E9-CA8E-C6F90B63DB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1A1497-1304-FD80-E100-560341D4D5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2/28/2026 11:50 AM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0B7A3-4432-E9D8-BF38-42F1116AED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36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3539E-14C1-E64F-837C-70200C23A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Short bio or description (3-4 lines). Support text paragraph, bullets, or additional details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</a:t>
            </a:r>
          </a:p>
          <a:p>
            <a:r>
              <a:rPr lang="en-US" dirty="0"/>
              <a:t>here or click or tap </a:t>
            </a:r>
          </a:p>
          <a:p>
            <a:r>
              <a:rPr lang="en-US" dirty="0"/>
              <a:t>icon below 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Drag &amp; drop your</a:t>
            </a:r>
          </a:p>
          <a:p>
            <a:r>
              <a:rPr lang="en-US" dirty="0"/>
              <a:t>Photo here or click</a:t>
            </a:r>
          </a:p>
          <a:p>
            <a:r>
              <a:rPr lang="en-US" dirty="0"/>
              <a:t>or tap icon below</a:t>
            </a:r>
          </a:p>
          <a:p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 dirty="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image" Target="../media/image1.sv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3" r:id="rId6"/>
    <p:sldLayoutId id="2147484679" r:id="rId7"/>
    <p:sldLayoutId id="2147484804" r:id="rId8"/>
    <p:sldLayoutId id="2147484805" r:id="rId9"/>
    <p:sldLayoutId id="2147484737" r:id="rId10"/>
    <p:sldLayoutId id="2147484739" r:id="rId11"/>
    <p:sldLayoutId id="2147484738" r:id="rId12"/>
    <p:sldLayoutId id="2147484714" r:id="rId13"/>
    <p:sldLayoutId id="2147484752" r:id="rId14"/>
    <p:sldLayoutId id="2147484731" r:id="rId15"/>
    <p:sldLayoutId id="2147484734" r:id="rId16"/>
    <p:sldLayoutId id="2147484742" r:id="rId17"/>
    <p:sldLayoutId id="2147484817" r:id="rId18"/>
    <p:sldLayoutId id="2147484741" r:id="rId19"/>
    <p:sldLayoutId id="2147484807" r:id="rId20"/>
    <p:sldLayoutId id="2147484753" r:id="rId21"/>
    <p:sldLayoutId id="2147484808" r:id="rId22"/>
    <p:sldLayoutId id="2147484745" r:id="rId23"/>
    <p:sldLayoutId id="2147484743" r:id="rId24"/>
    <p:sldLayoutId id="2147484749" r:id="rId25"/>
    <p:sldLayoutId id="2147484821" r:id="rId26"/>
    <p:sldLayoutId id="2147484728" r:id="rId2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alespoc.azurewebsites.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sdmichael/SalesPOC.AI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github.com/csdmichael/SalesPOC.D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github.com/csdmichael/SalesPOC.Containerized.API" TargetMode="External"/><Relationship Id="rId11" Type="http://schemas.openxmlformats.org/officeDocument/2006/relationships/hyperlink" Target="https://github.com/csdmichael/SalesPOC.APIC" TargetMode="External"/><Relationship Id="rId5" Type="http://schemas.openxmlformats.org/officeDocument/2006/relationships/hyperlink" Target="https://github.com/csdmichael/SalesPOC.API" TargetMode="External"/><Relationship Id="rId10" Type="http://schemas.openxmlformats.org/officeDocument/2006/relationships/hyperlink" Target="https://github.com/csdmichael/SalesPOC.APIM" TargetMode="External"/><Relationship Id="rId4" Type="http://schemas.openxmlformats.org/officeDocument/2006/relationships/hyperlink" Target="https://github.com/csdmichael/SalesPOC.UI" TargetMode="External"/><Relationship Id="rId9" Type="http://schemas.openxmlformats.org/officeDocument/2006/relationships/hyperlink" Target="https://github.com/csdmichael/SalesPOC.MC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D96B-B2C5-F670-9A59-B844B3795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6287AE-4E58-2FD6-97F2-9BEABB4383C7}"/>
              </a:ext>
            </a:extLst>
          </p:cNvPr>
          <p:cNvSpPr txBox="1"/>
          <p:nvPr/>
        </p:nvSpPr>
        <p:spPr>
          <a:xfrm>
            <a:off x="1994528" y="18202"/>
            <a:ext cx="86222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en-US" sz="3200" b="1" dirty="0">
                <a:solidFill>
                  <a:srgbClr val="FEE398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Sales POC using Copilot SDK and Foundry IQ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094CD-3528-4719-A618-1EFEE6294812}"/>
              </a:ext>
            </a:extLst>
          </p:cNvPr>
          <p:cNvSpPr txBox="1"/>
          <p:nvPr/>
        </p:nvSpPr>
        <p:spPr>
          <a:xfrm>
            <a:off x="746033" y="1428452"/>
            <a:ext cx="10699933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/>
              <a:t>Problem</a:t>
            </a:r>
          </a:p>
          <a:p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Sales teams need fast answers across fragmented data (customers, products, orders, reps, regions).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Traditional BI/report workflows are too slow for in-meeting decisions.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Non-technical users struggle to query operational data without analyst support.</a:t>
            </a: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  <a:p>
            <a:r>
              <a:rPr lang="en-US" sz="1400" b="1" u="sng" dirty="0"/>
              <a:t>Solution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Sales POC provides one unified experience (Angular/Ionic web + mobile) for operational views and analytics.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API-first integration through Azure API Management exposes governed Sales APIs and MCP endpoints.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AI Foundry Sales Agent + chat assistant enables natural-language access to sales insights and documents.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b="1" u="sng" dirty="0"/>
              <a:t>Measurable Impact</a:t>
            </a:r>
          </a:p>
          <a:p>
            <a:endParaRPr lang="en-US" sz="16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Time-to-insight</a:t>
            </a:r>
            <a:r>
              <a:rPr lang="en-US" sz="1400" dirty="0"/>
              <a:t>: Less than </a:t>
            </a:r>
            <a:r>
              <a:rPr lang="en-US" sz="1400" b="1" dirty="0"/>
              <a:t>30 seconds </a:t>
            </a:r>
            <a:r>
              <a:rPr lang="en-US" sz="1400" dirty="0"/>
              <a:t>for common sales questions using </a:t>
            </a:r>
            <a:r>
              <a:rPr lang="en-US" sz="1400" b="1" dirty="0"/>
              <a:t>AI Chat Assistant</a:t>
            </a:r>
            <a:r>
              <a:rPr lang="en-US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Self-service analytics adoption</a:t>
            </a:r>
            <a:r>
              <a:rPr lang="en-US" sz="1400" dirty="0"/>
              <a:t>: </a:t>
            </a:r>
            <a:r>
              <a:rPr lang="en-US" sz="1400" b="1" dirty="0"/>
              <a:t>95%</a:t>
            </a:r>
            <a:r>
              <a:rPr lang="en-US" sz="1400" dirty="0"/>
              <a:t> of seller queries answered without analyst escalation.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Sales operations turnaround</a:t>
            </a:r>
            <a:r>
              <a:rPr lang="en-US" sz="1400" dirty="0"/>
              <a:t>: 800 hours (20 FTEs) saved/week** via unified data + conversational workflows.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Platform efficiency</a:t>
            </a:r>
            <a:r>
              <a:rPr lang="en-US" sz="1400" dirty="0"/>
              <a:t>: backend idle/caching strategy reduces always-on compute cost while preserving UX.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2573CDB-228F-FD5B-05B0-F63A0B9CD277}"/>
              </a:ext>
            </a:extLst>
          </p:cNvPr>
          <p:cNvSpPr txBox="1">
            <a:spLocks/>
          </p:cNvSpPr>
          <p:nvPr/>
        </p:nvSpPr>
        <p:spPr>
          <a:xfrm>
            <a:off x="7812357" y="5641102"/>
            <a:ext cx="4263307" cy="1107956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Prepared by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sz="1400" dirty="0"/>
              <a:t>	Michael Yaacoub</a:t>
            </a:r>
          </a:p>
          <a:p>
            <a:pPr marL="0" indent="0">
              <a:buNone/>
            </a:pPr>
            <a:r>
              <a:rPr lang="en-US" sz="1400" dirty="0"/>
              <a:t>	Sr. Solution Engineer – AI Applications</a:t>
            </a:r>
          </a:p>
          <a:p>
            <a:pPr marL="0" indent="0">
              <a:buNone/>
            </a:pPr>
            <a:r>
              <a:rPr lang="en-US" sz="1400" dirty="0"/>
              <a:t>	Microsoft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4DDA2-1789-32BE-581B-9C93462DBDB3}"/>
              </a:ext>
            </a:extLst>
          </p:cNvPr>
          <p:cNvSpPr txBox="1"/>
          <p:nvPr/>
        </p:nvSpPr>
        <p:spPr>
          <a:xfrm>
            <a:off x="2787406" y="852951"/>
            <a:ext cx="6203029" cy="36394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Sales POC App Url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https://salespoc.azurewebsites.net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144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4DF1E-9B39-767A-373C-ECF022986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90CE25-30AC-A980-2BA4-515552D7A3B9}"/>
              </a:ext>
            </a:extLst>
          </p:cNvPr>
          <p:cNvSpPr txBox="1"/>
          <p:nvPr/>
        </p:nvSpPr>
        <p:spPr>
          <a:xfrm>
            <a:off x="2168079" y="54349"/>
            <a:ext cx="749668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en-US" sz="2400" b="1" dirty="0">
                <a:solidFill>
                  <a:srgbClr val="FEE398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US" altLang="en-US" sz="2400" b="1" dirty="0">
              <a:solidFill>
                <a:srgbClr val="FEE398"/>
              </a:solidFill>
              <a:latin typeface="Aptos Display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The diagram illustrates a data management infrastructure with SQL databases, Cosmos DB, Azure Blob Storage, product and customer information, sales order management, API development and testing, and a central repository for API management.&#10;&#10;AI-generated content may be incorrect.">
            <a:extLst>
              <a:ext uri="{FF2B5EF4-FFF2-40B4-BE49-F238E27FC236}">
                <a16:creationId xmlns:a16="http://schemas.microsoft.com/office/drawing/2014/main" id="{F9C6E6A1-D673-2FB6-2F77-46AA9AB0F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22" y="614823"/>
            <a:ext cx="5712513" cy="3808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0C3A62-E202-21F8-8B7D-A6ED3B92E493}"/>
              </a:ext>
            </a:extLst>
          </p:cNvPr>
          <p:cNvSpPr txBox="1"/>
          <p:nvPr/>
        </p:nvSpPr>
        <p:spPr>
          <a:xfrm>
            <a:off x="0" y="1151453"/>
            <a:ext cx="5853615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200" b="1" dirty="0"/>
              <a:t>1. Data Layer</a:t>
            </a:r>
          </a:p>
          <a:p>
            <a:pPr lvl="1"/>
            <a:endParaRPr lang="en-US" sz="1400" b="1" dirty="0"/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Azure SQL</a:t>
            </a:r>
            <a:r>
              <a:rPr lang="en-US" sz="1200" dirty="0"/>
              <a:t>: customers, products, sales reps, orders, line items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Cosmos DB</a:t>
            </a:r>
            <a:r>
              <a:rPr lang="en-US" sz="1200" dirty="0"/>
              <a:t>: product descriptions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Blob Storage</a:t>
            </a:r>
            <a:r>
              <a:rPr lang="en-US" sz="1200" dirty="0"/>
              <a:t>: product docs </a:t>
            </a:r>
          </a:p>
          <a:p>
            <a:pPr lvl="2"/>
            <a:r>
              <a:rPr lang="en-US" sz="1200" dirty="0"/>
              <a:t>(datasheet, market brief, sales one-pager)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/>
            <a:r>
              <a:rPr lang="en-US" sz="1200" b="1" dirty="0"/>
              <a:t>2. API + Governance Layer</a:t>
            </a:r>
          </a:p>
          <a:p>
            <a:pPr lvl="1"/>
            <a:endParaRPr lang="en-US" sz="1200" b="1" dirty="0"/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Sales API hosted on </a:t>
            </a:r>
            <a:r>
              <a:rPr lang="en-US" sz="1200" b="1" dirty="0"/>
              <a:t>Azure Container Apps</a:t>
            </a:r>
            <a:r>
              <a:rPr lang="en-US" sz="1200" dirty="0"/>
              <a:t>.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Azure API Management </a:t>
            </a:r>
            <a:r>
              <a:rPr lang="en-US" sz="1200" dirty="0"/>
              <a:t>as gateway for </a:t>
            </a:r>
            <a:r>
              <a:rPr lang="en-US" sz="1200" b="1" dirty="0"/>
              <a:t>REST</a:t>
            </a:r>
            <a:r>
              <a:rPr lang="en-US" sz="1200" dirty="0"/>
              <a:t> + </a:t>
            </a:r>
            <a:r>
              <a:rPr lang="en-US" sz="1200" b="1" dirty="0"/>
              <a:t>MCP</a:t>
            </a:r>
            <a:r>
              <a:rPr lang="en-US" sz="1200" dirty="0"/>
              <a:t> exposure.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Azure API Center </a:t>
            </a:r>
            <a:r>
              <a:rPr lang="en-US" sz="1200" dirty="0"/>
              <a:t>for discoverability and lifecycle governance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/>
            <a:r>
              <a:rPr lang="en-US" sz="1200" b="1" dirty="0"/>
              <a:t>3. AI + App Experience Layer</a:t>
            </a:r>
          </a:p>
          <a:p>
            <a:pPr lvl="1"/>
            <a:endParaRPr lang="en-US" sz="1200" b="1" dirty="0"/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Azure </a:t>
            </a:r>
            <a:r>
              <a:rPr lang="en-US" sz="1200" b="1" dirty="0"/>
              <a:t>AI Foundry </a:t>
            </a:r>
            <a:r>
              <a:rPr lang="en-US" sz="1200" dirty="0"/>
              <a:t>hosts </a:t>
            </a:r>
            <a:r>
              <a:rPr lang="en-US" sz="1200" b="1" dirty="0"/>
              <a:t>Sales-Agent </a:t>
            </a:r>
            <a:r>
              <a:rPr lang="en-US" sz="1200" dirty="0"/>
              <a:t>using Sales API </a:t>
            </a:r>
            <a:r>
              <a:rPr lang="en-US" sz="1200" b="1" dirty="0"/>
              <a:t>MCP</a:t>
            </a:r>
            <a:r>
              <a:rPr lang="en-US" sz="1200" dirty="0"/>
              <a:t> tools.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Sales POC</a:t>
            </a:r>
            <a:r>
              <a:rPr lang="en-US" sz="1200" dirty="0"/>
              <a:t> UI consumes Sales API via </a:t>
            </a:r>
            <a:r>
              <a:rPr lang="en-US" sz="1200" b="1" dirty="0"/>
              <a:t>APIM</a:t>
            </a:r>
            <a:r>
              <a:rPr lang="en-US" sz="1200" dirty="0"/>
              <a:t> and exposes chat assistant to end users.</a:t>
            </a:r>
          </a:p>
          <a:p>
            <a:pPr lvl="1"/>
            <a:endParaRPr lang="en-US" sz="1200" dirty="0"/>
          </a:p>
          <a:p>
            <a:pPr lvl="1"/>
            <a:r>
              <a:rPr lang="en-US" sz="1200" b="1" dirty="0"/>
              <a:t>4. Operational Excellence</a:t>
            </a:r>
          </a:p>
          <a:p>
            <a:pPr lvl="1"/>
            <a:endParaRPr lang="en-US" sz="1200" b="1" dirty="0"/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Session caching + retry/circuit-breaker behavior improves resilience during backend cold-start.</a:t>
            </a:r>
          </a:p>
          <a:p>
            <a:pPr marL="742933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CI/CD-ready structure and environment-based configuration support enterprise rollout.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53C45-04FB-D78E-31D6-91D4F5D4FB20}"/>
              </a:ext>
            </a:extLst>
          </p:cNvPr>
          <p:cNvSpPr txBox="1"/>
          <p:nvPr/>
        </p:nvSpPr>
        <p:spPr>
          <a:xfrm>
            <a:off x="6572978" y="4614307"/>
            <a:ext cx="54189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33" lvl="1" indent="-285750">
              <a:buFont typeface="Arial" panose="020B0604020202020204" pitchFamily="34" charset="0"/>
              <a:buChar char="•"/>
              <a:defRPr sz="1800"/>
            </a:lvl2pPr>
          </a:lstStyle>
          <a:p>
            <a:r>
              <a:rPr lang="en-US" sz="1200" b="1" u="sng" dirty="0"/>
              <a:t>Repo URL(s)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hlinkClick r:id="rId4"/>
              </a:rPr>
              <a:t>https://github.com/csdmichael/SalesPOC.UI</a:t>
            </a:r>
            <a:r>
              <a:rPr lang="en-US" sz="1200" dirty="0"/>
              <a:t> - UI</a:t>
            </a:r>
          </a:p>
          <a:p>
            <a:r>
              <a:rPr lang="en-US" sz="1200" b="1" u="sng" dirty="0"/>
              <a:t>Related repos</a:t>
            </a:r>
            <a:r>
              <a:rPr lang="en-US" sz="1200" u="sng" dirty="0"/>
              <a:t>:</a:t>
            </a:r>
          </a:p>
          <a:p>
            <a:r>
              <a:rPr lang="en-US" sz="1200" dirty="0"/>
              <a:t>  - </a:t>
            </a:r>
            <a:r>
              <a:rPr lang="en-US" sz="1200" dirty="0">
                <a:hlinkClick r:id="rId5"/>
              </a:rPr>
              <a:t>https://github.com/csdmichael/SalesPOC.API</a:t>
            </a:r>
            <a:r>
              <a:rPr lang="en-US" sz="1200" dirty="0"/>
              <a:t> – REST API - App Service</a:t>
            </a:r>
          </a:p>
          <a:p>
            <a:r>
              <a:rPr lang="en-US" sz="1200" dirty="0"/>
              <a:t>  - </a:t>
            </a:r>
            <a:r>
              <a:rPr lang="en-US" sz="1200" dirty="0">
                <a:hlinkClick r:id="rId6"/>
              </a:rPr>
              <a:t>https://github.com/csdmichael/SalesPOC.Containerized.API</a:t>
            </a:r>
            <a:r>
              <a:rPr lang="en-US" sz="1200" dirty="0"/>
              <a:t> - ACA</a:t>
            </a:r>
          </a:p>
          <a:p>
            <a:r>
              <a:rPr lang="en-US" sz="1200" dirty="0"/>
              <a:t>  - </a:t>
            </a:r>
            <a:r>
              <a:rPr lang="en-US" sz="1200" dirty="0">
                <a:hlinkClick r:id="rId7"/>
              </a:rPr>
              <a:t>https://github.com/csdmichael/SalesPOC.DB</a:t>
            </a:r>
            <a:r>
              <a:rPr lang="en-US" sz="1200" dirty="0"/>
              <a:t> – SQL, Cosmos, Blob</a:t>
            </a:r>
          </a:p>
          <a:p>
            <a:r>
              <a:rPr lang="en-US" sz="1200" dirty="0"/>
              <a:t>  - </a:t>
            </a:r>
            <a:r>
              <a:rPr lang="en-US" sz="1200" dirty="0">
                <a:hlinkClick r:id="rId8"/>
              </a:rPr>
              <a:t>https://github.com/csdmichael/SalesPOC.AI</a:t>
            </a:r>
            <a:r>
              <a:rPr lang="en-US" sz="1200" dirty="0"/>
              <a:t> – Foundry Agent</a:t>
            </a:r>
          </a:p>
          <a:p>
            <a:r>
              <a:rPr lang="en-US" sz="1200" dirty="0"/>
              <a:t>  - </a:t>
            </a:r>
            <a:r>
              <a:rPr lang="en-US" sz="1200" dirty="0">
                <a:hlinkClick r:id="rId9"/>
              </a:rPr>
              <a:t>https://github.com/csdmichael/SalesPOC.MCP</a:t>
            </a:r>
            <a:r>
              <a:rPr lang="en-US" sz="1200" dirty="0"/>
              <a:t> – MCP Servers</a:t>
            </a:r>
          </a:p>
          <a:p>
            <a:r>
              <a:rPr lang="en-US" sz="1200" dirty="0"/>
              <a:t>  - </a:t>
            </a:r>
            <a:r>
              <a:rPr lang="en-US" sz="1200" dirty="0">
                <a:hlinkClick r:id="rId10"/>
              </a:rPr>
              <a:t>https://github.com/csdmichael/SalesPOC.APIM</a:t>
            </a:r>
            <a:r>
              <a:rPr lang="en-US" sz="1200" dirty="0"/>
              <a:t> – API Management</a:t>
            </a:r>
          </a:p>
          <a:p>
            <a:r>
              <a:rPr lang="en-US" sz="1200" dirty="0"/>
              <a:t>  - </a:t>
            </a:r>
            <a:r>
              <a:rPr lang="en-US" sz="1200" dirty="0">
                <a:hlinkClick r:id="rId11"/>
              </a:rPr>
              <a:t>https://github.com/csdmichael/SalesPOC.APIC</a:t>
            </a:r>
            <a:r>
              <a:rPr lang="en-US" sz="1200" dirty="0"/>
              <a:t> – API Center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69AC5E-98EB-B17F-1106-401964095A21}"/>
              </a:ext>
            </a:extLst>
          </p:cNvPr>
          <p:cNvSpPr/>
          <p:nvPr/>
        </p:nvSpPr>
        <p:spPr bwMode="auto">
          <a:xfrm>
            <a:off x="10609301" y="886690"/>
            <a:ext cx="311889" cy="32106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1B3936-AB03-E91D-0C7C-FF0D921B4B0D}"/>
              </a:ext>
            </a:extLst>
          </p:cNvPr>
          <p:cNvSpPr/>
          <p:nvPr/>
        </p:nvSpPr>
        <p:spPr bwMode="auto">
          <a:xfrm>
            <a:off x="6826059" y="1863910"/>
            <a:ext cx="311889" cy="32106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7DBD56-A100-4119-B1B5-76D01CF363C6}"/>
              </a:ext>
            </a:extLst>
          </p:cNvPr>
          <p:cNvSpPr/>
          <p:nvPr/>
        </p:nvSpPr>
        <p:spPr bwMode="auto">
          <a:xfrm>
            <a:off x="10765245" y="2938854"/>
            <a:ext cx="311889" cy="32106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D70621-026E-6742-568A-6167634AB7E2}"/>
              </a:ext>
            </a:extLst>
          </p:cNvPr>
          <p:cNvSpPr/>
          <p:nvPr/>
        </p:nvSpPr>
        <p:spPr bwMode="auto">
          <a:xfrm>
            <a:off x="7405410" y="3818353"/>
            <a:ext cx="311889" cy="32106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22709561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purl.org/dc/terms/"/>
    <ds:schemaRef ds:uri="630a2e83-186a-4a0f-ab27-bee8a8096ab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30841A-A209-44E7-824E-9DDB4DE0DC3C}">
  <ds:schemaRefs>
    <ds:schemaRef ds:uri="630a2e83-186a-4a0f-ab27-bee8a8096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Marketplace Submission Template</Template>
  <TotalTime>2501</TotalTime>
  <Words>646</Words>
  <Application>Microsoft Office PowerPoint</Application>
  <PresentationFormat>Widescreen</PresentationFormat>
  <Paragraphs>71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Aptos Display</vt:lpstr>
      <vt:lpstr>Arial</vt:lpstr>
      <vt:lpstr>Segoe UI</vt:lpstr>
      <vt:lpstr>Segoe UI Light</vt:lpstr>
      <vt:lpstr>Segoe UI Semibold</vt:lpstr>
      <vt:lpstr>Wingdings</vt:lpstr>
      <vt:lpstr>LIGHT MODE</vt:lpstr>
      <vt:lpstr>DARK MODE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&lt;Event name&gt;</dc:subject>
  <dc:creator>Michael Yaacoub</dc:creator>
  <cp:keywords/>
  <dc:description/>
  <cp:lastModifiedBy>Michael Yaacoub</cp:lastModifiedBy>
  <cp:revision>104</cp:revision>
  <dcterms:created xsi:type="dcterms:W3CDTF">2025-11-25T00:26:05Z</dcterms:created>
  <dcterms:modified xsi:type="dcterms:W3CDTF">2026-02-28T19:50:46Z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